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3" r:id="rId3"/>
    <p:sldId id="265" r:id="rId4"/>
    <p:sldId id="311" r:id="rId5"/>
    <p:sldId id="334" r:id="rId6"/>
    <p:sldId id="272" r:id="rId7"/>
    <p:sldId id="275" r:id="rId8"/>
    <p:sldId id="310" r:id="rId9"/>
    <p:sldId id="273" r:id="rId10"/>
    <p:sldId id="266" r:id="rId11"/>
    <p:sldId id="338" r:id="rId12"/>
    <p:sldId id="339" r:id="rId13"/>
    <p:sldId id="340" r:id="rId14"/>
    <p:sldId id="260" r:id="rId15"/>
    <p:sldId id="337" r:id="rId16"/>
    <p:sldId id="336" r:id="rId17"/>
    <p:sldId id="317" r:id="rId18"/>
    <p:sldId id="269" r:id="rId19"/>
    <p:sldId id="281" r:id="rId20"/>
    <p:sldId id="341" r:id="rId21"/>
    <p:sldId id="342" r:id="rId22"/>
    <p:sldId id="270" r:id="rId23"/>
    <p:sldId id="344" r:id="rId24"/>
    <p:sldId id="346" r:id="rId25"/>
    <p:sldId id="343" r:id="rId26"/>
    <p:sldId id="345" r:id="rId27"/>
    <p:sldId id="347" r:id="rId28"/>
    <p:sldId id="349" r:id="rId29"/>
    <p:sldId id="348" r:id="rId30"/>
    <p:sldId id="350" r:id="rId31"/>
    <p:sldId id="351" r:id="rId32"/>
    <p:sldId id="282" r:id="rId33"/>
    <p:sldId id="321" r:id="rId34"/>
    <p:sldId id="258" r:id="rId35"/>
  </p:sldIdLst>
  <p:sldSz cx="9144000" cy="5143500" type="screen16x9"/>
  <p:notesSz cx="6858000" cy="9144000"/>
  <p:defaultText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66"/>
    <a:srgbClr val="FF3300"/>
    <a:srgbClr val="88C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78"/>
    <p:restoredTop sz="95501" autoAdjust="0"/>
  </p:normalViewPr>
  <p:slideViewPr>
    <p:cSldViewPr snapToGrid="0" snapToObjects="1">
      <p:cViewPr varScale="1">
        <p:scale>
          <a:sx n="122" d="100"/>
          <a:sy n="122"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3831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66322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7617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1641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87951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418473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4882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90564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63479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5317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194823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0E7404B-8769-7D4F-AD59-863DD87EA1A7}" type="datetimeFigureOut">
              <a:rPr lang="es-CO" smtClean="0"/>
              <a:t>04/01/2020</a:t>
            </a:fld>
            <a:endParaRPr lang="es-CO"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16447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3.png"/><Relationship Id="rId10" Type="http://schemas.openxmlformats.org/officeDocument/2006/relationships/image" Target="../media/image32.jpg"/><Relationship Id="rId4" Type="http://schemas.openxmlformats.org/officeDocument/2006/relationships/image" Target="../media/image4.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holamundo.co/viewtopic.php?f=7&amp;t=1680"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holamundo.co/viewtopic.php?f=7&amp;t=1691" TargetMode="External"/><Relationship Id="rId5" Type="http://schemas.openxmlformats.org/officeDocument/2006/relationships/hyperlink" Target="http://holamundo.co/viewtopic.php?f=7&amp;t=567" TargetMode="External"/><Relationship Id="rId4" Type="http://schemas.openxmlformats.org/officeDocument/2006/relationships/hyperlink" Target="http://holamundo.co/viewtopic.php?f=29&amp;t=47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ítulo 1">
            <a:extLst>
              <a:ext uri="{FF2B5EF4-FFF2-40B4-BE49-F238E27FC236}">
                <a16:creationId xmlns="" xmlns:a16="http://schemas.microsoft.com/office/drawing/2014/main" id="{93FD3C46-42EF-6B41-8056-C625E1DA68D6}"/>
              </a:ext>
            </a:extLst>
          </p:cNvPr>
          <p:cNvSpPr txBox="1">
            <a:spLocks/>
          </p:cNvSpPr>
          <p:nvPr/>
        </p:nvSpPr>
        <p:spPr>
          <a:xfrm>
            <a:off x="3142098" y="1456469"/>
            <a:ext cx="4357209" cy="123150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3500"/>
              </a:lnSpc>
            </a:pPr>
            <a:r>
              <a:rPr lang="es-ES_tradnl" sz="3200" b="1" spc="300" dirty="0">
                <a:solidFill>
                  <a:schemeClr val="tx1">
                    <a:lumMod val="65000"/>
                    <a:lumOff val="35000"/>
                  </a:schemeClr>
                </a:solidFill>
                <a:latin typeface="Calibri"/>
                <a:cs typeface="Calibri"/>
              </a:rPr>
              <a:t>INNOVACIÓN DE</a:t>
            </a:r>
          </a:p>
          <a:p>
            <a:pPr>
              <a:lnSpc>
                <a:spcPts val="3500"/>
              </a:lnSpc>
            </a:pPr>
            <a:r>
              <a:rPr lang="es-ES_tradnl" sz="3600" b="1" spc="300" dirty="0">
                <a:solidFill>
                  <a:schemeClr val="tx1">
                    <a:lumMod val="65000"/>
                    <a:lumOff val="35000"/>
                  </a:schemeClr>
                </a:solidFill>
                <a:latin typeface="Calibri"/>
                <a:cs typeface="Calibri"/>
              </a:rPr>
              <a:t>ALTO IMPACTO</a:t>
            </a:r>
            <a:endParaRPr lang="es-CO" sz="3600" spc="3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4EC07CCD-776E-5C40-A8F7-E8185E74F4D1}"/>
              </a:ext>
            </a:extLst>
          </p:cNvPr>
          <p:cNvPicPr>
            <a:picLocks noChangeAspect="1"/>
          </p:cNvPicPr>
          <p:nvPr/>
        </p:nvPicPr>
        <p:blipFill>
          <a:blip r:embed="rId3"/>
          <a:stretch>
            <a:fillRect/>
          </a:stretch>
        </p:blipFill>
        <p:spPr>
          <a:xfrm>
            <a:off x="4161635" y="3123562"/>
            <a:ext cx="2146300" cy="762000"/>
          </a:xfrm>
          <a:prstGeom prst="rect">
            <a:avLst/>
          </a:prstGeom>
        </p:spPr>
      </p:pic>
      <p:sp>
        <p:nvSpPr>
          <p:cNvPr id="11" name="Título 1">
            <a:extLst>
              <a:ext uri="{FF2B5EF4-FFF2-40B4-BE49-F238E27FC236}">
                <a16:creationId xmlns="" xmlns:a16="http://schemas.microsoft.com/office/drawing/2014/main" id="{3010B9E5-AA68-2647-AE51-6ED337EEAE85}"/>
              </a:ext>
            </a:extLst>
          </p:cNvPr>
          <p:cNvSpPr txBox="1">
            <a:spLocks/>
          </p:cNvSpPr>
          <p:nvPr/>
        </p:nvSpPr>
        <p:spPr>
          <a:xfrm>
            <a:off x="3669874" y="2422615"/>
            <a:ext cx="324642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1600" i="1" dirty="0">
                <a:solidFill>
                  <a:schemeClr val="tx1">
                    <a:lumMod val="65000"/>
                    <a:lumOff val="35000"/>
                  </a:schemeClr>
                </a:solidFill>
                <a:cs typeface="Calibri"/>
              </a:rPr>
              <a:t>Creemos, Creamos, Innovamos</a:t>
            </a:r>
            <a:endParaRPr lang="es-CO" sz="1600" i="1" dirty="0">
              <a:solidFill>
                <a:schemeClr val="tx1">
                  <a:lumMod val="65000"/>
                  <a:lumOff val="35000"/>
                </a:schemeClr>
              </a:solidFill>
            </a:endParaRPr>
          </a:p>
        </p:txBody>
      </p:sp>
      <p:sp>
        <p:nvSpPr>
          <p:cNvPr id="12" name="Título 1">
            <a:extLst>
              <a:ext uri="{FF2B5EF4-FFF2-40B4-BE49-F238E27FC236}">
                <a16:creationId xmlns="" xmlns:a16="http://schemas.microsoft.com/office/drawing/2014/main" id="{0C1BC004-767D-A749-8BA4-E3290A3D84EC}"/>
              </a:ext>
            </a:extLst>
          </p:cNvPr>
          <p:cNvSpPr txBox="1">
            <a:spLocks/>
          </p:cNvSpPr>
          <p:nvPr/>
        </p:nvSpPr>
        <p:spPr>
          <a:xfrm>
            <a:off x="3359114" y="94953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spc="300" dirty="0">
                <a:solidFill>
                  <a:srgbClr val="88C136"/>
                </a:solidFill>
                <a:latin typeface="Calibri"/>
                <a:cs typeface="Calibri"/>
              </a:rPr>
              <a:t>Diplomatura en</a:t>
            </a:r>
            <a:endParaRPr lang="es-CO" sz="2400" spc="300" dirty="0">
              <a:solidFill>
                <a:srgbClr val="88C136"/>
              </a:solidFill>
            </a:endParaRPr>
          </a:p>
        </p:txBody>
      </p:sp>
    </p:spTree>
    <p:extLst>
      <p:ext uri="{BB962C8B-B14F-4D97-AF65-F5344CB8AC3E}">
        <p14:creationId xmlns:p14="http://schemas.microsoft.com/office/powerpoint/2010/main" val="194730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366" y="768257"/>
            <a:ext cx="5207268" cy="3606985"/>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167621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2752" y="939800"/>
            <a:ext cx="2133600" cy="2857500"/>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554" y="941632"/>
            <a:ext cx="3537344" cy="2855668"/>
          </a:xfrm>
          <a:prstGeom prst="rect">
            <a:avLst/>
          </a:prstGeom>
        </p:spPr>
      </p:pic>
    </p:spTree>
    <p:extLst>
      <p:ext uri="{BB962C8B-B14F-4D97-AF65-F5344CB8AC3E}">
        <p14:creationId xmlns:p14="http://schemas.microsoft.com/office/powerpoint/2010/main" val="1772183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246" y="101600"/>
            <a:ext cx="3740062" cy="4669735"/>
          </a:xfrm>
          <a:prstGeom prst="rect">
            <a:avLst/>
          </a:prstGeom>
        </p:spPr>
      </p:pic>
    </p:spTree>
    <p:extLst>
      <p:ext uri="{BB962C8B-B14F-4D97-AF65-F5344CB8AC3E}">
        <p14:creationId xmlns:p14="http://schemas.microsoft.com/office/powerpoint/2010/main" val="3087835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228" y="257908"/>
            <a:ext cx="3544136" cy="4626708"/>
          </a:xfrm>
          <a:prstGeom prst="rect">
            <a:avLst/>
          </a:prstGeom>
        </p:spPr>
      </p:pic>
    </p:spTree>
    <p:extLst>
      <p:ext uri="{BB962C8B-B14F-4D97-AF65-F5344CB8AC3E}">
        <p14:creationId xmlns:p14="http://schemas.microsoft.com/office/powerpoint/2010/main" val="1128082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Título 1">
            <a:extLst>
              <a:ext uri="{FF2B5EF4-FFF2-40B4-BE49-F238E27FC236}">
                <a16:creationId xmlns="" xmlns:a16="http://schemas.microsoft.com/office/drawing/2014/main" id="{4307A3A7-9D37-3D45-89C7-06FE6D3A867D}"/>
              </a:ext>
            </a:extLst>
          </p:cNvPr>
          <p:cNvSpPr txBox="1">
            <a:spLocks/>
          </p:cNvSpPr>
          <p:nvPr/>
        </p:nvSpPr>
        <p:spPr>
          <a:xfrm>
            <a:off x="1703754" y="1192643"/>
            <a:ext cx="5232325" cy="185857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No he fallado. Sólo he encontrado 10.000 maneras que no funcionan</a:t>
            </a:r>
          </a:p>
          <a:p>
            <a:r>
              <a:rPr lang="es-CO" sz="2400" dirty="0" smtClean="0">
                <a:solidFill>
                  <a:schemeClr val="tx1">
                    <a:lumMod val="65000"/>
                    <a:lumOff val="35000"/>
                  </a:schemeClr>
                </a:solidFill>
              </a:rPr>
              <a:t>Thomas A. Edison</a:t>
            </a:r>
          </a:p>
          <a:p>
            <a:endParaRPr lang="es-CO" sz="2400" dirty="0">
              <a:solidFill>
                <a:schemeClr val="tx1">
                  <a:lumMod val="65000"/>
                  <a:lumOff val="35000"/>
                </a:schemeClr>
              </a:solidFill>
            </a:endParaRPr>
          </a:p>
          <a:p>
            <a:r>
              <a:rPr lang="es-CO" sz="2400" dirty="0" smtClean="0">
                <a:solidFill>
                  <a:schemeClr val="tx1">
                    <a:lumMod val="65000"/>
                    <a:lumOff val="35000"/>
                  </a:schemeClr>
                </a:solidFill>
                <a:latin typeface="+mn-lt"/>
              </a:rPr>
              <a:t>Puedo </a:t>
            </a:r>
            <a:r>
              <a:rPr lang="es-CO" sz="2400" dirty="0">
                <a:solidFill>
                  <a:schemeClr val="tx1">
                    <a:lumMod val="65000"/>
                    <a:lumOff val="35000"/>
                  </a:schemeClr>
                </a:solidFill>
                <a:latin typeface="+mn-lt"/>
              </a:rPr>
              <a:t>aceptar el fracaso, todos fallamos. Pero no puedo aceptar no </a:t>
            </a:r>
            <a:r>
              <a:rPr lang="es-CO" sz="2400" dirty="0" smtClean="0">
                <a:solidFill>
                  <a:schemeClr val="tx1">
                    <a:lumMod val="65000"/>
                    <a:lumOff val="35000"/>
                  </a:schemeClr>
                </a:solidFill>
                <a:latin typeface="+mn-lt"/>
              </a:rPr>
              <a:t>intentar</a:t>
            </a:r>
          </a:p>
          <a:p>
            <a:r>
              <a:rPr lang="es-CO" sz="2400" dirty="0" smtClean="0">
                <a:solidFill>
                  <a:schemeClr val="tx1">
                    <a:lumMod val="65000"/>
                    <a:lumOff val="35000"/>
                  </a:schemeClr>
                </a:solidFill>
              </a:rPr>
              <a:t>Michael </a:t>
            </a:r>
            <a:r>
              <a:rPr lang="es-CO" sz="2400" dirty="0" err="1" smtClean="0">
                <a:solidFill>
                  <a:schemeClr val="tx1">
                    <a:lumMod val="65000"/>
                    <a:lumOff val="35000"/>
                  </a:schemeClr>
                </a:solidFill>
              </a:rPr>
              <a:t>Jordan</a:t>
            </a:r>
            <a:endParaRPr lang="es-CO" sz="2400" dirty="0" smtClean="0">
              <a:solidFill>
                <a:schemeClr val="tx1">
                  <a:lumMod val="65000"/>
                  <a:lumOff val="35000"/>
                </a:schemeClr>
              </a:solidFill>
            </a:endParaRPr>
          </a:p>
          <a:p>
            <a:endParaRPr lang="es-CO" sz="2400" spc="300" dirty="0">
              <a:solidFill>
                <a:schemeClr val="tx1">
                  <a:lumMod val="65000"/>
                  <a:lumOff val="35000"/>
                </a:schemeClr>
              </a:solidFill>
              <a:latin typeface="+mn-lt"/>
            </a:endParaRPr>
          </a:p>
        </p:txBody>
      </p:sp>
    </p:spTree>
    <p:extLst>
      <p:ext uri="{BB962C8B-B14F-4D97-AF65-F5344CB8AC3E}">
        <p14:creationId xmlns:p14="http://schemas.microsoft.com/office/powerpoint/2010/main" val="4076935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981" y="272716"/>
            <a:ext cx="5057603" cy="4427621"/>
          </a:xfrm>
          <a:prstGeom prst="rect">
            <a:avLst/>
          </a:prstGeom>
        </p:spPr>
      </p:pic>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3"/>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3362015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9" y="105528"/>
            <a:ext cx="6713621" cy="4472950"/>
          </a:xfrm>
          <a:prstGeom prst="rect">
            <a:avLst/>
          </a:prstGeom>
        </p:spPr>
      </p:pic>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3"/>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24541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836172" y="510359"/>
            <a:ext cx="2737929" cy="300082"/>
          </a:xfrm>
          <a:prstGeom prst="rect">
            <a:avLst/>
          </a:prstGeom>
        </p:spPr>
        <p:txBody>
          <a:bodyPr wrap="none">
            <a:spAutoFit/>
          </a:bodyPr>
          <a:lstStyle/>
          <a:p>
            <a:r>
              <a:rPr lang="es-CO" dirty="0" smtClean="0"/>
              <a:t>Video 07_negocios_disruptivos.mp4</a:t>
            </a:r>
            <a:endParaRPr lang="es-CO" dirty="0"/>
          </a:p>
        </p:txBody>
      </p:sp>
    </p:spTree>
    <p:extLst>
      <p:ext uri="{BB962C8B-B14F-4D97-AF65-F5344CB8AC3E}">
        <p14:creationId xmlns:p14="http://schemas.microsoft.com/office/powerpoint/2010/main" val="944746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Seguimiento proyectos</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1815882"/>
          </a:xfrm>
          <a:prstGeom prst="rect">
            <a:avLst/>
          </a:prstGeom>
          <a:noFill/>
        </p:spPr>
        <p:txBody>
          <a:bodyPr wrap="square" rtlCol="0">
            <a:spAutoFit/>
          </a:bodyPr>
          <a:lstStyle/>
          <a:p>
            <a:pPr algn="just"/>
            <a:r>
              <a:rPr lang="es-CO" sz="1600" dirty="0" smtClean="0">
                <a:solidFill>
                  <a:schemeClr val="tx1">
                    <a:lumMod val="65000"/>
                    <a:lumOff val="35000"/>
                  </a:schemeClr>
                </a:solidFill>
              </a:rPr>
              <a:t>En tres minutos un vocero por equipo va a responde las tres preguntas de seguimiento:</a:t>
            </a:r>
          </a:p>
          <a:p>
            <a:pPr algn="just"/>
            <a:endParaRPr lang="es-CO" sz="1600" dirty="0">
              <a:solidFill>
                <a:schemeClr val="tx1">
                  <a:lumMod val="65000"/>
                  <a:lumOff val="35000"/>
                </a:schemeClr>
              </a:solidFill>
            </a:endParaRPr>
          </a:p>
          <a:p>
            <a:pPr marL="285750" indent="-285750" algn="just">
              <a:buFont typeface="Arial" panose="020B0604020202020204" pitchFamily="34" charset="0"/>
              <a:buChar char="•"/>
            </a:pPr>
            <a:r>
              <a:rPr lang="es-CO" sz="1600" dirty="0" smtClean="0">
                <a:solidFill>
                  <a:schemeClr val="tx1">
                    <a:lumMod val="65000"/>
                    <a:lumOff val="35000"/>
                  </a:schemeClr>
                </a:solidFill>
              </a:rPr>
              <a:t>¿Qué han hecho?</a:t>
            </a:r>
          </a:p>
          <a:p>
            <a:pPr marL="285750" indent="-285750" algn="just">
              <a:buFont typeface="Arial" panose="020B0604020202020204" pitchFamily="34" charset="0"/>
              <a:buChar char="•"/>
            </a:pPr>
            <a:r>
              <a:rPr lang="es-CO" sz="1600" dirty="0" smtClean="0">
                <a:solidFill>
                  <a:schemeClr val="tx1">
                    <a:lumMod val="65000"/>
                    <a:lumOff val="35000"/>
                  </a:schemeClr>
                </a:solidFill>
              </a:rPr>
              <a:t>¿Qué van a hacer?</a:t>
            </a:r>
          </a:p>
          <a:p>
            <a:pPr marL="285750" indent="-285750" algn="just">
              <a:buFont typeface="Arial" panose="020B0604020202020204" pitchFamily="34" charset="0"/>
              <a:buChar char="•"/>
            </a:pPr>
            <a:r>
              <a:rPr lang="es-CO" sz="1600" dirty="0" smtClean="0">
                <a:solidFill>
                  <a:schemeClr val="tx1">
                    <a:lumMod val="65000"/>
                    <a:lumOff val="35000"/>
                  </a:schemeClr>
                </a:solidFill>
              </a:rPr>
              <a:t>¿Qué dificultades han tenido?</a:t>
            </a:r>
          </a:p>
          <a:p>
            <a:pPr marL="171450" indent="-171450" algn="just">
              <a:buFont typeface="Arial" panose="020B0604020202020204" pitchFamily="34" charset="0"/>
              <a:buChar char="•"/>
            </a:pPr>
            <a:endParaRPr lang="es-CO" sz="1600" dirty="0">
              <a:solidFill>
                <a:schemeClr val="tx1">
                  <a:lumMod val="65000"/>
                  <a:lumOff val="35000"/>
                </a:schemeClr>
              </a:solidFill>
            </a:endParaRPr>
          </a:p>
        </p:txBody>
      </p:sp>
    </p:spTree>
    <p:extLst>
      <p:ext uri="{BB962C8B-B14F-4D97-AF65-F5344CB8AC3E}">
        <p14:creationId xmlns:p14="http://schemas.microsoft.com/office/powerpoint/2010/main" val="1710667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Proyectos</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69477" y="1520083"/>
            <a:ext cx="5103446" cy="1631216"/>
          </a:xfrm>
          <a:prstGeom prst="rect">
            <a:avLst/>
          </a:prstGeom>
        </p:spPr>
        <p:txBody>
          <a:bodyPr wrap="square">
            <a:spAutoFit/>
          </a:bodyPr>
          <a:lstStyle/>
          <a:p>
            <a:pPr marL="457200" indent="-457200">
              <a:buFont typeface="+mj-lt"/>
              <a:buAutoNum type="arabicPeriod"/>
            </a:pPr>
            <a:r>
              <a:rPr lang="es-CO" sz="2000" dirty="0" smtClean="0">
                <a:solidFill>
                  <a:schemeClr val="tx1">
                    <a:lumMod val="65000"/>
                    <a:lumOff val="35000"/>
                  </a:schemeClr>
                </a:solidFill>
              </a:rPr>
              <a:t>Aumento del precio de la energía eléctrica.</a:t>
            </a:r>
            <a:endParaRPr lang="es-CO" sz="2000" dirty="0">
              <a:solidFill>
                <a:schemeClr val="tx1">
                  <a:lumMod val="65000"/>
                  <a:lumOff val="35000"/>
                </a:schemeClr>
              </a:solidFill>
            </a:endParaRPr>
          </a:p>
          <a:p>
            <a:pPr marL="457200" indent="-457200">
              <a:buFont typeface="+mj-lt"/>
              <a:buAutoNum type="arabicPeriod"/>
            </a:pPr>
            <a:endParaRPr lang="es-CO" sz="2000" dirty="0">
              <a:solidFill>
                <a:schemeClr val="tx1">
                  <a:lumMod val="65000"/>
                  <a:lumOff val="35000"/>
                </a:schemeClr>
              </a:solidFill>
            </a:endParaRPr>
          </a:p>
          <a:p>
            <a:pPr marL="457200" indent="-457200">
              <a:buFont typeface="+mj-lt"/>
              <a:buAutoNum type="arabicPeriod"/>
            </a:pPr>
            <a:r>
              <a:rPr lang="es-CO" sz="2000" dirty="0" smtClean="0">
                <a:solidFill>
                  <a:schemeClr val="tx1">
                    <a:lumMod val="65000"/>
                    <a:lumOff val="35000"/>
                  </a:schemeClr>
                </a:solidFill>
              </a:rPr>
              <a:t>Última milla.</a:t>
            </a:r>
            <a:endParaRPr lang="es-CO" sz="2000" dirty="0">
              <a:solidFill>
                <a:schemeClr val="tx1">
                  <a:lumMod val="65000"/>
                  <a:lumOff val="35000"/>
                </a:schemeClr>
              </a:solidFill>
            </a:endParaRPr>
          </a:p>
          <a:p>
            <a:pPr marL="457200" indent="-457200">
              <a:buFont typeface="+mj-lt"/>
              <a:buAutoNum type="arabicPeriod"/>
            </a:pPr>
            <a:endParaRPr lang="es-CO" sz="2000" dirty="0">
              <a:solidFill>
                <a:schemeClr val="tx1">
                  <a:lumMod val="65000"/>
                  <a:lumOff val="35000"/>
                </a:schemeClr>
              </a:solidFill>
            </a:endParaRPr>
          </a:p>
          <a:p>
            <a:pPr marL="457200" indent="-457200">
              <a:buFont typeface="+mj-lt"/>
              <a:buAutoNum type="arabicPeriod"/>
            </a:pPr>
            <a:r>
              <a:rPr lang="es-CO" sz="2000" dirty="0" smtClean="0">
                <a:solidFill>
                  <a:schemeClr val="tx1">
                    <a:lumMod val="65000"/>
                    <a:lumOff val="35000"/>
                  </a:schemeClr>
                </a:solidFill>
              </a:rPr>
              <a:t>Contratación no planificada.</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3747094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4307A3A7-9D37-3D45-89C7-06FE6D3A867D}"/>
              </a:ext>
            </a:extLst>
          </p:cNvPr>
          <p:cNvSpPr txBox="1">
            <a:spLocks/>
          </p:cNvSpPr>
          <p:nvPr/>
        </p:nvSpPr>
        <p:spPr>
          <a:xfrm>
            <a:off x="1852247" y="1258820"/>
            <a:ext cx="5439507"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tx1">
                    <a:lumMod val="65000"/>
                    <a:lumOff val="35000"/>
                  </a:schemeClr>
                </a:solidFill>
                <a:latin typeface="+mn-lt"/>
              </a:rPr>
              <a:t>MÓDULO 7</a:t>
            </a:r>
          </a:p>
          <a:p>
            <a:r>
              <a:rPr lang="es-CO" sz="2400" dirty="0" smtClean="0">
                <a:solidFill>
                  <a:schemeClr val="tx1">
                    <a:lumMod val="65000"/>
                    <a:lumOff val="35000"/>
                  </a:schemeClr>
                </a:solidFill>
                <a:latin typeface="+mn-lt"/>
              </a:rPr>
              <a:t>Gestión ágil de proyectos con la metodología SCRUM</a:t>
            </a:r>
          </a:p>
          <a:p>
            <a:r>
              <a:rPr lang="es-CO" sz="2400" dirty="0" smtClean="0">
                <a:solidFill>
                  <a:schemeClr val="tx1">
                    <a:lumMod val="65000"/>
                    <a:lumOff val="35000"/>
                  </a:schemeClr>
                </a:solidFill>
                <a:latin typeface="+mn-lt"/>
              </a:rPr>
              <a:t>Andrés Bedoya Tobón</a:t>
            </a:r>
            <a:endParaRPr lang="es-CO" sz="2400" dirty="0">
              <a:solidFill>
                <a:schemeClr val="tx1">
                  <a:lumMod val="65000"/>
                  <a:lumOff val="35000"/>
                </a:schemeClr>
              </a:solidFill>
              <a:latin typeface="+mn-lt"/>
            </a:endParaRPr>
          </a:p>
          <a:p>
            <a:r>
              <a:rPr lang="es-CO" sz="2400" dirty="0">
                <a:solidFill>
                  <a:schemeClr val="tx1">
                    <a:lumMod val="65000"/>
                    <a:lumOff val="35000"/>
                  </a:schemeClr>
                </a:solidFill>
                <a:latin typeface="+mn-lt"/>
              </a:rPr>
              <a:t>a</a:t>
            </a:r>
            <a:r>
              <a:rPr lang="es-CO" sz="2400" dirty="0" smtClean="0">
                <a:solidFill>
                  <a:schemeClr val="tx1">
                    <a:lumMod val="65000"/>
                    <a:lumOff val="35000"/>
                  </a:schemeClr>
                </a:solidFill>
                <a:latin typeface="+mn-lt"/>
              </a:rPr>
              <a:t>ndres.bedoya@upb.edu.co</a:t>
            </a:r>
            <a:endParaRPr lang="es-CO" sz="2400" dirty="0">
              <a:solidFill>
                <a:schemeClr val="tx1">
                  <a:lumMod val="65000"/>
                  <a:lumOff val="35000"/>
                </a:schemeClr>
              </a:solidFill>
              <a:latin typeface="+mn-lt"/>
            </a:endParaRPr>
          </a:p>
        </p:txBody>
      </p:sp>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928332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Proyectos</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69477" y="1520083"/>
            <a:ext cx="5103446" cy="1323439"/>
          </a:xfrm>
          <a:prstGeom prst="rect">
            <a:avLst/>
          </a:prstGeom>
        </p:spPr>
        <p:txBody>
          <a:bodyPr wrap="square">
            <a:spAutoFit/>
          </a:bodyPr>
          <a:lstStyle/>
          <a:p>
            <a:pPr marL="457200" indent="-457200">
              <a:buFont typeface="+mj-lt"/>
              <a:buAutoNum type="arabicPeriod" startAt="4"/>
            </a:pPr>
            <a:r>
              <a:rPr lang="es-CO" sz="2000" dirty="0" smtClean="0">
                <a:solidFill>
                  <a:schemeClr val="tx1">
                    <a:lumMod val="65000"/>
                    <a:lumOff val="35000"/>
                  </a:schemeClr>
                </a:solidFill>
              </a:rPr>
              <a:t>Donantes para movilidad</a:t>
            </a:r>
            <a:endParaRPr lang="es-CO" sz="2000" dirty="0">
              <a:solidFill>
                <a:schemeClr val="tx1">
                  <a:lumMod val="65000"/>
                  <a:lumOff val="35000"/>
                </a:schemeClr>
              </a:solidFill>
            </a:endParaRPr>
          </a:p>
          <a:p>
            <a:pPr marL="457200" indent="-457200">
              <a:buFont typeface="+mj-lt"/>
              <a:buAutoNum type="arabicPeriod" startAt="4"/>
            </a:pPr>
            <a:endParaRPr lang="es-CO" sz="2000" dirty="0">
              <a:solidFill>
                <a:schemeClr val="tx1">
                  <a:lumMod val="65000"/>
                  <a:lumOff val="35000"/>
                </a:schemeClr>
              </a:solidFill>
            </a:endParaRPr>
          </a:p>
          <a:p>
            <a:pPr marL="457200" indent="-457200">
              <a:buFont typeface="+mj-lt"/>
              <a:buAutoNum type="arabicPeriod" startAt="4"/>
            </a:pPr>
            <a:r>
              <a:rPr lang="es-CO" sz="2000" dirty="0" smtClean="0">
                <a:solidFill>
                  <a:schemeClr val="tx1">
                    <a:lumMod val="65000"/>
                    <a:lumOff val="35000"/>
                  </a:schemeClr>
                </a:solidFill>
              </a:rPr>
              <a:t>Apropiación de la cultura Metro.</a:t>
            </a:r>
            <a:endParaRPr lang="es-CO" sz="2000" dirty="0">
              <a:solidFill>
                <a:schemeClr val="tx1">
                  <a:lumMod val="65000"/>
                  <a:lumOff val="35000"/>
                </a:schemeClr>
              </a:solidFill>
            </a:endParaRPr>
          </a:p>
          <a:p>
            <a:endParaRPr lang="es-CO" sz="2000" dirty="0">
              <a:solidFill>
                <a:schemeClr val="tx1">
                  <a:lumMod val="65000"/>
                  <a:lumOff val="35000"/>
                </a:schemeClr>
              </a:solidFill>
            </a:endParaRPr>
          </a:p>
        </p:txBody>
      </p:sp>
    </p:spTree>
    <p:extLst>
      <p:ext uri="{BB962C8B-B14F-4D97-AF65-F5344CB8AC3E}">
        <p14:creationId xmlns:p14="http://schemas.microsoft.com/office/powerpoint/2010/main" val="1235487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931" y="1320800"/>
            <a:ext cx="4423507" cy="2583259"/>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779048" y="695569"/>
            <a:ext cx="6810390"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Costo elevado energía (Energía solar)</a:t>
            </a:r>
            <a:endParaRPr lang="es-CO" sz="2400" spc="300" dirty="0">
              <a:solidFill>
                <a:schemeClr val="tx1">
                  <a:lumMod val="65000"/>
                  <a:lumOff val="35000"/>
                </a:schemeClr>
              </a:solidFill>
            </a:endParaRPr>
          </a:p>
        </p:txBody>
      </p:sp>
      <p:sp>
        <p:nvSpPr>
          <p:cNvPr id="4" name="Rectángulo 3"/>
          <p:cNvSpPr/>
          <p:nvPr/>
        </p:nvSpPr>
        <p:spPr>
          <a:xfrm>
            <a:off x="735909" y="1320800"/>
            <a:ext cx="2296460" cy="2462213"/>
          </a:xfrm>
          <a:prstGeom prst="rect">
            <a:avLst/>
          </a:prstGeom>
        </p:spPr>
        <p:txBody>
          <a:bodyPr wrap="square">
            <a:spAutoFit/>
          </a:bodyPr>
          <a:lstStyle/>
          <a:p>
            <a:r>
              <a:rPr lang="es-CO" sz="1400" dirty="0">
                <a:solidFill>
                  <a:schemeClr val="tx1">
                    <a:lumMod val="65000"/>
                    <a:lumOff val="35000"/>
                  </a:schemeClr>
                </a:solidFill>
              </a:rPr>
              <a:t>Las Smart </a:t>
            </a:r>
            <a:r>
              <a:rPr lang="es-CO" sz="1400" dirty="0" err="1">
                <a:solidFill>
                  <a:schemeClr val="tx1">
                    <a:lumMod val="65000"/>
                    <a:lumOff val="35000"/>
                  </a:schemeClr>
                </a:solidFill>
              </a:rPr>
              <a:t>Grids</a:t>
            </a:r>
            <a:r>
              <a:rPr lang="es-CO" sz="1400" dirty="0">
                <a:solidFill>
                  <a:schemeClr val="tx1">
                    <a:lumMod val="65000"/>
                    <a:lumOff val="35000"/>
                  </a:schemeClr>
                </a:solidFill>
              </a:rPr>
              <a:t> o redes inteligentes son redes de distribución eléctrica combinadas con modernas tecnologías de información, que proporcionan datos tanto a las empresas distribuidoras de electricidad como a los consumidores, y que permiten el intercambio bidireccional de energía.</a:t>
            </a:r>
          </a:p>
        </p:txBody>
      </p:sp>
    </p:spTree>
    <p:extLst>
      <p:ext uri="{BB962C8B-B14F-4D97-AF65-F5344CB8AC3E}">
        <p14:creationId xmlns:p14="http://schemas.microsoft.com/office/powerpoint/2010/main" val="2896140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600" y="561242"/>
            <a:ext cx="6350000" cy="3708400"/>
          </a:xfrm>
          <a:prstGeom prst="rect">
            <a:avLst/>
          </a:prstGeom>
        </p:spPr>
      </p:pic>
    </p:spTree>
    <p:extLst>
      <p:ext uri="{BB962C8B-B14F-4D97-AF65-F5344CB8AC3E}">
        <p14:creationId xmlns:p14="http://schemas.microsoft.com/office/powerpoint/2010/main" val="3485732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779048" y="695569"/>
            <a:ext cx="6810390"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Última milla – (Bicicletas – car </a:t>
            </a:r>
            <a:r>
              <a:rPr lang="es-ES_tradnl" sz="2400" b="1" spc="300" dirty="0" err="1" smtClean="0">
                <a:solidFill>
                  <a:schemeClr val="tx1">
                    <a:lumMod val="65000"/>
                    <a:lumOff val="35000"/>
                  </a:schemeClr>
                </a:solidFill>
                <a:latin typeface="Calibri"/>
                <a:cs typeface="Calibri"/>
              </a:rPr>
              <a:t>polling</a:t>
            </a:r>
            <a:r>
              <a:rPr lang="es-ES_tradnl" sz="2400" b="1" spc="300" dirty="0">
                <a:solidFill>
                  <a:schemeClr val="tx1">
                    <a:lumMod val="65000"/>
                    <a:lumOff val="35000"/>
                  </a:schemeClr>
                </a:solidFill>
                <a:latin typeface="Calibri"/>
                <a:cs typeface="Calibri"/>
              </a:rPr>
              <a:t>)</a:t>
            </a:r>
            <a:endParaRPr lang="es-CO" sz="2400" spc="300" dirty="0">
              <a:solidFill>
                <a:schemeClr val="tx1">
                  <a:lumMod val="65000"/>
                  <a:lumOff val="35000"/>
                </a:schemeClr>
              </a:solidFill>
            </a:endParaRPr>
          </a:p>
        </p:txBody>
      </p:sp>
      <p:sp>
        <p:nvSpPr>
          <p:cNvPr id="4" name="Rectángulo 3"/>
          <p:cNvSpPr/>
          <p:nvPr/>
        </p:nvSpPr>
        <p:spPr>
          <a:xfrm>
            <a:off x="735908" y="1320800"/>
            <a:ext cx="2515291" cy="2677656"/>
          </a:xfrm>
          <a:prstGeom prst="rect">
            <a:avLst/>
          </a:prstGeom>
        </p:spPr>
        <p:txBody>
          <a:bodyPr wrap="square">
            <a:spAutoFit/>
          </a:bodyPr>
          <a:lstStyle/>
          <a:p>
            <a:r>
              <a:rPr lang="es-CO" sz="1400" dirty="0" smtClean="0">
                <a:solidFill>
                  <a:schemeClr val="tx1">
                    <a:lumMod val="65000"/>
                    <a:lumOff val="35000"/>
                  </a:schemeClr>
                </a:solidFill>
              </a:rPr>
              <a:t>A través de una plataforma digital, conductores y pasajeros pueden buscar viajes disponibles y autos con asientos libres, respectivamente. Es </a:t>
            </a:r>
            <a:r>
              <a:rPr lang="es-CO" sz="1400" dirty="0">
                <a:solidFill>
                  <a:schemeClr val="tx1">
                    <a:lumMod val="65000"/>
                    <a:lumOff val="35000"/>
                  </a:schemeClr>
                </a:solidFill>
              </a:rPr>
              <a:t>decir, una fórmula sencilla: viajar varias personas en un mismo vehículo para llegar a un destino común. Su objetivo es claro y preciso: optimizar el uso del auto al maximizar la cantidad de asientos utilizados</a:t>
            </a:r>
            <a:r>
              <a:rPr lang="es-CO" sz="1400" dirty="0" smtClean="0">
                <a:solidFill>
                  <a:schemeClr val="tx1">
                    <a:lumMod val="65000"/>
                    <a:lumOff val="35000"/>
                  </a:schemeClr>
                </a:solidFill>
              </a:rPr>
              <a:t>.</a:t>
            </a:r>
            <a:endParaRPr lang="es-CO" sz="1400" dirty="0">
              <a:solidFill>
                <a:schemeClr val="tx1">
                  <a:lumMod val="65000"/>
                  <a:lumOff val="35000"/>
                </a:schemeClr>
              </a:solidFill>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13502" t="9055" r="4779" b="5926"/>
          <a:stretch/>
        </p:blipFill>
        <p:spPr>
          <a:xfrm>
            <a:off x="3407507" y="1367692"/>
            <a:ext cx="4493847" cy="2625970"/>
          </a:xfrm>
          <a:prstGeom prst="rect">
            <a:avLst/>
          </a:prstGeom>
        </p:spPr>
      </p:pic>
    </p:spTree>
    <p:extLst>
      <p:ext uri="{BB962C8B-B14F-4D97-AF65-F5344CB8AC3E}">
        <p14:creationId xmlns:p14="http://schemas.microsoft.com/office/powerpoint/2010/main" val="844979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Título 1">
            <a:extLst>
              <a:ext uri="{FF2B5EF4-FFF2-40B4-BE49-F238E27FC236}">
                <a16:creationId xmlns="" xmlns:a16="http://schemas.microsoft.com/office/drawing/2014/main" id="{4307A3A7-9D37-3D45-89C7-06FE6D3A867D}"/>
              </a:ext>
            </a:extLst>
          </p:cNvPr>
          <p:cNvSpPr txBox="1">
            <a:spLocks/>
          </p:cNvSpPr>
          <p:nvPr/>
        </p:nvSpPr>
        <p:spPr>
          <a:xfrm>
            <a:off x="1703754" y="1192643"/>
            <a:ext cx="5232325" cy="185857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Una</a:t>
            </a:r>
            <a:r>
              <a:rPr lang="es-CO" sz="2400" b="1" dirty="0" smtClean="0"/>
              <a:t> </a:t>
            </a:r>
            <a:r>
              <a:rPr lang="es-CO" sz="2400" dirty="0">
                <a:solidFill>
                  <a:schemeClr val="tx1">
                    <a:lumMod val="65000"/>
                    <a:lumOff val="35000"/>
                  </a:schemeClr>
                </a:solidFill>
                <a:latin typeface="+mn-lt"/>
              </a:rPr>
              <a:t>ciudad avanzada no es en la que los pobres pueden moverse en carro, sino una en la que incluso los ricos utilizan el transporte público</a:t>
            </a:r>
          </a:p>
          <a:p>
            <a:endParaRPr lang="es-CO" sz="2400" dirty="0" smtClean="0">
              <a:solidFill>
                <a:schemeClr val="tx1">
                  <a:lumMod val="65000"/>
                  <a:lumOff val="35000"/>
                </a:schemeClr>
              </a:solidFill>
              <a:latin typeface="+mn-lt"/>
            </a:endParaRPr>
          </a:p>
          <a:p>
            <a:r>
              <a:rPr lang="es-CO" sz="2400" dirty="0" smtClean="0">
                <a:solidFill>
                  <a:schemeClr val="tx1">
                    <a:lumMod val="65000"/>
                    <a:lumOff val="35000"/>
                  </a:schemeClr>
                </a:solidFill>
              </a:rPr>
              <a:t>E.P</a:t>
            </a:r>
          </a:p>
        </p:txBody>
      </p:sp>
    </p:spTree>
    <p:extLst>
      <p:ext uri="{BB962C8B-B14F-4D97-AF65-F5344CB8AC3E}">
        <p14:creationId xmlns:p14="http://schemas.microsoft.com/office/powerpoint/2010/main" val="3410106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08" y="346848"/>
            <a:ext cx="6326530" cy="4015113"/>
          </a:xfrm>
          <a:prstGeom prst="rect">
            <a:avLst/>
          </a:prstGeom>
        </p:spPr>
      </p:pic>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Tree>
    <p:extLst>
      <p:ext uri="{BB962C8B-B14F-4D97-AF65-F5344CB8AC3E}">
        <p14:creationId xmlns:p14="http://schemas.microsoft.com/office/powerpoint/2010/main" val="2895837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779047" y="695569"/>
            <a:ext cx="7231722"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CNP – </a:t>
            </a:r>
            <a:r>
              <a:rPr lang="es-ES_tradnl" sz="2200" b="1" spc="300" dirty="0" smtClean="0">
                <a:solidFill>
                  <a:schemeClr val="tx1">
                    <a:lumMod val="65000"/>
                    <a:lumOff val="35000"/>
                  </a:schemeClr>
                </a:solidFill>
                <a:latin typeface="Calibri"/>
                <a:cs typeface="Calibri"/>
              </a:rPr>
              <a:t>(</a:t>
            </a:r>
            <a:r>
              <a:rPr lang="es-ES_tradnl" sz="2200" b="1" spc="300" dirty="0" err="1" smtClean="0">
                <a:solidFill>
                  <a:schemeClr val="tx1">
                    <a:lumMod val="65000"/>
                    <a:lumOff val="35000"/>
                  </a:schemeClr>
                </a:solidFill>
                <a:latin typeface="Calibri"/>
                <a:cs typeface="Calibri"/>
              </a:rPr>
              <a:t>meetups</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workshop</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startup</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weekend</a:t>
            </a:r>
            <a:r>
              <a:rPr lang="es-ES_tradnl" sz="2200" b="1" spc="300" dirty="0" smtClean="0">
                <a:solidFill>
                  <a:schemeClr val="tx1">
                    <a:lumMod val="65000"/>
                    <a:lumOff val="35000"/>
                  </a:schemeClr>
                </a:solidFill>
                <a:latin typeface="Calibri"/>
                <a:cs typeface="Calibri"/>
              </a:rPr>
              <a:t>)</a:t>
            </a:r>
            <a:endParaRPr lang="es-CO" sz="2200" spc="300" dirty="0">
              <a:solidFill>
                <a:schemeClr val="tx1">
                  <a:lumMod val="65000"/>
                  <a:lumOff val="35000"/>
                </a:schemeClr>
              </a:solidFill>
            </a:endParaRPr>
          </a:p>
        </p:txBody>
      </p:sp>
      <p:sp>
        <p:nvSpPr>
          <p:cNvPr id="4" name="Rectángulo 3"/>
          <p:cNvSpPr/>
          <p:nvPr/>
        </p:nvSpPr>
        <p:spPr>
          <a:xfrm>
            <a:off x="735908" y="1320800"/>
            <a:ext cx="2515291" cy="3108543"/>
          </a:xfrm>
          <a:prstGeom prst="rect">
            <a:avLst/>
          </a:prstGeom>
        </p:spPr>
        <p:txBody>
          <a:bodyPr wrap="square">
            <a:spAutoFit/>
          </a:bodyPr>
          <a:lstStyle/>
          <a:p>
            <a:r>
              <a:rPr lang="es-CO" sz="1400" dirty="0" smtClean="0">
                <a:solidFill>
                  <a:schemeClr val="tx1">
                    <a:lumMod val="65000"/>
                    <a:lumOff val="35000"/>
                  </a:schemeClr>
                </a:solidFill>
              </a:rPr>
              <a:t>El </a:t>
            </a:r>
            <a:r>
              <a:rPr lang="es-CO" sz="1400" dirty="0">
                <a:solidFill>
                  <a:schemeClr val="tx1">
                    <a:lumMod val="65000"/>
                    <a:lumOff val="35000"/>
                  </a:schemeClr>
                </a:solidFill>
              </a:rPr>
              <a:t>principal objetivo de estas </a:t>
            </a:r>
            <a:r>
              <a:rPr lang="es-CO" sz="1400" dirty="0" smtClean="0">
                <a:solidFill>
                  <a:schemeClr val="tx1">
                    <a:lumMod val="65000"/>
                    <a:lumOff val="35000"/>
                  </a:schemeClr>
                </a:solidFill>
              </a:rPr>
              <a:t>quedadas (</a:t>
            </a:r>
            <a:r>
              <a:rPr lang="es-CO" sz="1400" dirty="0" err="1" smtClean="0">
                <a:solidFill>
                  <a:schemeClr val="tx1">
                    <a:lumMod val="65000"/>
                    <a:lumOff val="35000"/>
                  </a:schemeClr>
                </a:solidFill>
              </a:rPr>
              <a:t>meetup</a:t>
            </a:r>
            <a:r>
              <a:rPr lang="es-CO" sz="1400" dirty="0" smtClean="0">
                <a:solidFill>
                  <a:schemeClr val="tx1">
                    <a:lumMod val="65000"/>
                    <a:lumOff val="35000"/>
                  </a:schemeClr>
                </a:solidFill>
              </a:rPr>
              <a:t>), </a:t>
            </a:r>
            <a:r>
              <a:rPr lang="es-CO" sz="1400" dirty="0">
                <a:solidFill>
                  <a:schemeClr val="tx1">
                    <a:lumMod val="65000"/>
                    <a:lumOff val="35000"/>
                  </a:schemeClr>
                </a:solidFill>
              </a:rPr>
              <a:t>es conocer a personas que tienen los mismos intereses que tu y con los cuales puedas desarrollar una red de negocio que beneficie a tus operaciones comerciales</a:t>
            </a:r>
            <a:r>
              <a:rPr lang="es-CO" sz="1400" dirty="0" smtClean="0">
                <a:solidFill>
                  <a:schemeClr val="tx1">
                    <a:lumMod val="65000"/>
                    <a:lumOff val="35000"/>
                  </a:schemeClr>
                </a:solidFill>
              </a:rPr>
              <a:t>. </a:t>
            </a:r>
            <a:r>
              <a:rPr lang="es-CO" sz="1400" dirty="0">
                <a:solidFill>
                  <a:schemeClr val="tx1">
                    <a:lumMod val="65000"/>
                    <a:lumOff val="35000"/>
                  </a:schemeClr>
                </a:solidFill>
              </a:rPr>
              <a:t>Existen grupos de muchos tipos, desde los que manejan una membresía hasta los que son completamente gratuitos, estos últimos logran existir a partir de empresas que patrocinan los eventos.</a:t>
            </a: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r="18254"/>
          <a:stretch/>
        </p:blipFill>
        <p:spPr>
          <a:xfrm>
            <a:off x="3251199" y="1376768"/>
            <a:ext cx="4493847" cy="2772224"/>
          </a:xfrm>
          <a:prstGeom prst="rect">
            <a:avLst/>
          </a:prstGeom>
        </p:spPr>
      </p:pic>
    </p:spTree>
    <p:extLst>
      <p:ext uri="{BB962C8B-B14F-4D97-AF65-F5344CB8AC3E}">
        <p14:creationId xmlns:p14="http://schemas.microsoft.com/office/powerpoint/2010/main" val="34582182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4720" t="35750" r="15255" b="33459"/>
          <a:stretch/>
        </p:blipFill>
        <p:spPr>
          <a:xfrm>
            <a:off x="3918083" y="1948668"/>
            <a:ext cx="3722965" cy="1229146"/>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07" y="3229982"/>
            <a:ext cx="3789137" cy="1384160"/>
          </a:xfrm>
          <a:prstGeom prst="rect">
            <a:avLst/>
          </a:prstGeom>
        </p:spPr>
      </p:pic>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4"/>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5"/>
          <a:stretch>
            <a:fillRect/>
          </a:stretch>
        </p:blipFill>
        <p:spPr>
          <a:xfrm>
            <a:off x="7912100" y="0"/>
            <a:ext cx="1231900" cy="1320800"/>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559" y="449263"/>
            <a:ext cx="2392070" cy="1591814"/>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083" y="382953"/>
            <a:ext cx="2455475" cy="1460012"/>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3867" y="2303300"/>
            <a:ext cx="1618762" cy="1618762"/>
          </a:xfrm>
          <a:prstGeom prst="rect">
            <a:avLst/>
          </a:prstGeom>
        </p:spPr>
      </p:pic>
    </p:spTree>
    <p:extLst>
      <p:ext uri="{BB962C8B-B14F-4D97-AF65-F5344CB8AC3E}">
        <p14:creationId xmlns:p14="http://schemas.microsoft.com/office/powerpoint/2010/main" val="4146623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779047" y="695569"/>
            <a:ext cx="695036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Donantes movilidad – (Puntos – CF -Pago)</a:t>
            </a:r>
            <a:endParaRPr lang="es-CO" sz="2400" spc="300" dirty="0">
              <a:solidFill>
                <a:schemeClr val="tx1">
                  <a:lumMod val="65000"/>
                  <a:lumOff val="35000"/>
                </a:schemeClr>
              </a:solidFill>
            </a:endParaRPr>
          </a:p>
        </p:txBody>
      </p:sp>
      <p:sp>
        <p:nvSpPr>
          <p:cNvPr id="4" name="Rectángulo 3"/>
          <p:cNvSpPr/>
          <p:nvPr/>
        </p:nvSpPr>
        <p:spPr>
          <a:xfrm>
            <a:off x="735908" y="1367692"/>
            <a:ext cx="2515291" cy="1815882"/>
          </a:xfrm>
          <a:prstGeom prst="rect">
            <a:avLst/>
          </a:prstGeom>
        </p:spPr>
        <p:txBody>
          <a:bodyPr wrap="square">
            <a:spAutoFit/>
          </a:bodyPr>
          <a:lstStyle/>
          <a:p>
            <a:r>
              <a:rPr lang="es-CO" sz="1400" dirty="0" smtClean="0">
                <a:solidFill>
                  <a:schemeClr val="tx1">
                    <a:lumMod val="65000"/>
                    <a:lumOff val="35000"/>
                  </a:schemeClr>
                </a:solidFill>
              </a:rPr>
              <a:t>Un</a:t>
            </a:r>
            <a:r>
              <a:rPr lang="es-CO" sz="1400" dirty="0">
                <a:solidFill>
                  <a:schemeClr val="tx1">
                    <a:lumMod val="65000"/>
                    <a:lumOff val="35000"/>
                  </a:schemeClr>
                </a:solidFill>
              </a:rPr>
              <a:t> programa de fidelización es una estrategia de marketing establecida por una empresa con el propósito de premiar el comportamiento de compra de sus clientes, lo que produce en ellos un sentido de lealtad y fidelidad hacia la empresa.</a:t>
            </a: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616" y="789843"/>
            <a:ext cx="3837842" cy="3837842"/>
          </a:xfrm>
          <a:prstGeom prst="rect">
            <a:avLst/>
          </a:prstGeom>
        </p:spPr>
      </p:pic>
    </p:spTree>
    <p:extLst>
      <p:ext uri="{BB962C8B-B14F-4D97-AF65-F5344CB8AC3E}">
        <p14:creationId xmlns:p14="http://schemas.microsoft.com/office/powerpoint/2010/main" val="987296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476" y="2685364"/>
            <a:ext cx="1948295" cy="1948295"/>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837" y="2545978"/>
            <a:ext cx="1783250" cy="1783250"/>
          </a:xfrm>
          <a:prstGeom prst="rect">
            <a:avLst/>
          </a:prstGeom>
        </p:spPr>
      </p:pic>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4"/>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5"/>
          <a:stretch>
            <a:fillRect/>
          </a:stretch>
        </p:blipFill>
        <p:spPr>
          <a:xfrm>
            <a:off x="7912100" y="0"/>
            <a:ext cx="1231900" cy="13208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837" y="351325"/>
            <a:ext cx="2143125" cy="2143125"/>
          </a:xfrm>
          <a:prstGeom prst="rect">
            <a:avLst/>
          </a:prstGeom>
        </p:spPr>
      </p:pic>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7052" y="1774453"/>
            <a:ext cx="1733550" cy="771525"/>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1603" y="2161996"/>
            <a:ext cx="1687971" cy="1687971"/>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791" y="43460"/>
            <a:ext cx="2118536" cy="2118536"/>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61229" y="312775"/>
            <a:ext cx="3416788" cy="1461678"/>
          </a:xfrm>
          <a:prstGeom prst="rect">
            <a:avLst/>
          </a:prstGeom>
        </p:spPr>
      </p:pic>
    </p:spTree>
    <p:extLst>
      <p:ext uri="{BB962C8B-B14F-4D97-AF65-F5344CB8AC3E}">
        <p14:creationId xmlns:p14="http://schemas.microsoft.com/office/powerpoint/2010/main" val="291415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3303051" cy="5151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Agenda</a:t>
            </a:r>
            <a:endParaRPr lang="es-CO" sz="2400" spc="3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 xmlns:a16="http://schemas.microsoft.com/office/drawing/2014/main" id="{54DD20EE-4C08-C348-8823-224F43775DE5}"/>
              </a:ext>
            </a:extLst>
          </p:cNvPr>
          <p:cNvSpPr txBox="1">
            <a:spLocks/>
          </p:cNvSpPr>
          <p:nvPr/>
        </p:nvSpPr>
        <p:spPr>
          <a:xfrm>
            <a:off x="3405983" y="157908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1.</a:t>
            </a:r>
            <a:endParaRPr lang="es-CO" sz="1200" spc="300" dirty="0">
              <a:solidFill>
                <a:srgbClr val="88C136"/>
              </a:solidFill>
            </a:endParaRPr>
          </a:p>
        </p:txBody>
      </p:sp>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602362" y="1574829"/>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Hablar sobre la experiencia personal (stand up meeting 1’)</a:t>
            </a:r>
            <a:endParaRPr lang="es-CO" sz="1200" dirty="0">
              <a:solidFill>
                <a:schemeClr val="tx1">
                  <a:lumMod val="65000"/>
                  <a:lumOff val="35000"/>
                </a:schemeClr>
              </a:solidFill>
            </a:endParaRPr>
          </a:p>
        </p:txBody>
      </p:sp>
      <p:sp>
        <p:nvSpPr>
          <p:cNvPr id="14" name="Título 1">
            <a:extLst>
              <a:ext uri="{FF2B5EF4-FFF2-40B4-BE49-F238E27FC236}">
                <a16:creationId xmlns="" xmlns:a16="http://schemas.microsoft.com/office/drawing/2014/main" id="{1C4DFEA2-E063-CF42-B9C9-236712B3814D}"/>
              </a:ext>
            </a:extLst>
          </p:cNvPr>
          <p:cNvSpPr txBox="1">
            <a:spLocks/>
          </p:cNvSpPr>
          <p:nvPr/>
        </p:nvSpPr>
        <p:spPr>
          <a:xfrm>
            <a:off x="3405983" y="188392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2.</a:t>
            </a:r>
            <a:endParaRPr lang="es-CO" sz="1200" spc="300" dirty="0">
              <a:solidFill>
                <a:srgbClr val="88C136"/>
              </a:solidFill>
            </a:endParaRPr>
          </a:p>
        </p:txBody>
      </p:sp>
      <p:sp>
        <p:nvSpPr>
          <p:cNvPr id="15" name="Rectángulo 14">
            <a:extLst>
              <a:ext uri="{FF2B5EF4-FFF2-40B4-BE49-F238E27FC236}">
                <a16:creationId xmlns="" xmlns:a16="http://schemas.microsoft.com/office/drawing/2014/main" id="{C2E585B8-E09F-7A40-8F41-B0B1BBD08ADA}"/>
              </a:ext>
            </a:extLst>
          </p:cNvPr>
          <p:cNvSpPr/>
          <p:nvPr/>
        </p:nvSpPr>
        <p:spPr>
          <a:xfrm>
            <a:off x="3602361" y="1858097"/>
            <a:ext cx="3881911" cy="276999"/>
          </a:xfrm>
          <a:prstGeom prst="rect">
            <a:avLst/>
          </a:prstGeom>
          <a:noFill/>
        </p:spPr>
        <p:txBody>
          <a:bodyPr wrap="square" rtlCol="0">
            <a:spAutoFit/>
          </a:bodyPr>
          <a:lstStyle/>
          <a:p>
            <a:pPr algn="just"/>
            <a:r>
              <a:rPr lang="es-CO" sz="1200" dirty="0" err="1" smtClean="0">
                <a:solidFill>
                  <a:schemeClr val="tx1">
                    <a:lumMod val="65000"/>
                    <a:lumOff val="35000"/>
                  </a:schemeClr>
                </a:solidFill>
              </a:rPr>
              <a:t>Bonus</a:t>
            </a:r>
            <a:r>
              <a:rPr lang="es-CO" sz="1200" dirty="0" smtClean="0">
                <a:solidFill>
                  <a:schemeClr val="tx1">
                    <a:lumMod val="65000"/>
                    <a:lumOff val="35000"/>
                  </a:schemeClr>
                </a:solidFill>
              </a:rPr>
              <a:t> </a:t>
            </a:r>
            <a:r>
              <a:rPr lang="es-CO" sz="1200" dirty="0" err="1" smtClean="0">
                <a:solidFill>
                  <a:schemeClr val="tx1">
                    <a:lumMod val="65000"/>
                    <a:lumOff val="35000"/>
                  </a:schemeClr>
                </a:solidFill>
              </a:rPr>
              <a:t>track</a:t>
            </a:r>
            <a:r>
              <a:rPr lang="es-CO" sz="1200" dirty="0" smtClean="0">
                <a:solidFill>
                  <a:schemeClr val="tx1">
                    <a:lumMod val="65000"/>
                    <a:lumOff val="35000"/>
                  </a:schemeClr>
                </a:solidFill>
              </a:rPr>
              <a:t> MPV e innovación</a:t>
            </a:r>
            <a:endParaRPr lang="es-CO" sz="1200" dirty="0">
              <a:solidFill>
                <a:schemeClr val="tx1">
                  <a:lumMod val="65000"/>
                  <a:lumOff val="35000"/>
                </a:schemeClr>
              </a:solidFill>
            </a:endParaRPr>
          </a:p>
        </p:txBody>
      </p:sp>
      <p:sp>
        <p:nvSpPr>
          <p:cNvPr id="18" name="Título 1">
            <a:extLst>
              <a:ext uri="{FF2B5EF4-FFF2-40B4-BE49-F238E27FC236}">
                <a16:creationId xmlns="" xmlns:a16="http://schemas.microsoft.com/office/drawing/2014/main" id="{CF083BA4-46E8-E748-B6AD-DFF0AAA2E5FB}"/>
              </a:ext>
            </a:extLst>
          </p:cNvPr>
          <p:cNvSpPr txBox="1">
            <a:spLocks/>
          </p:cNvSpPr>
          <p:nvPr/>
        </p:nvSpPr>
        <p:spPr>
          <a:xfrm>
            <a:off x="3405983" y="217552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3.</a:t>
            </a:r>
            <a:endParaRPr lang="es-CO" sz="1200" spc="300" dirty="0">
              <a:solidFill>
                <a:srgbClr val="88C136"/>
              </a:solidFill>
            </a:endParaRPr>
          </a:p>
        </p:txBody>
      </p:sp>
      <p:sp>
        <p:nvSpPr>
          <p:cNvPr id="19" name="Rectángulo 18">
            <a:extLst>
              <a:ext uri="{FF2B5EF4-FFF2-40B4-BE49-F238E27FC236}">
                <a16:creationId xmlns="" xmlns:a16="http://schemas.microsoft.com/office/drawing/2014/main" id="{55641B74-81FB-0C48-9B6B-963629049069}"/>
              </a:ext>
            </a:extLst>
          </p:cNvPr>
          <p:cNvSpPr/>
          <p:nvPr/>
        </p:nvSpPr>
        <p:spPr>
          <a:xfrm>
            <a:off x="3602363" y="2176731"/>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Seguimiento proyectos</a:t>
            </a:r>
            <a:endParaRPr lang="es-CO" sz="1200" dirty="0">
              <a:solidFill>
                <a:schemeClr val="tx1">
                  <a:lumMod val="65000"/>
                  <a:lumOff val="35000"/>
                </a:schemeClr>
              </a:solidFill>
            </a:endParaRPr>
          </a:p>
        </p:txBody>
      </p:sp>
      <p:sp>
        <p:nvSpPr>
          <p:cNvPr id="22" name="Título 1">
            <a:extLst>
              <a:ext uri="{FF2B5EF4-FFF2-40B4-BE49-F238E27FC236}">
                <a16:creationId xmlns="" xmlns:a16="http://schemas.microsoft.com/office/drawing/2014/main" id="{CF083BA4-46E8-E748-B6AD-DFF0AAA2E5FB}"/>
              </a:ext>
            </a:extLst>
          </p:cNvPr>
          <p:cNvSpPr txBox="1">
            <a:spLocks/>
          </p:cNvSpPr>
          <p:nvPr/>
        </p:nvSpPr>
        <p:spPr>
          <a:xfrm>
            <a:off x="3413795" y="246346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smtClean="0">
                <a:solidFill>
                  <a:srgbClr val="88C136"/>
                </a:solidFill>
                <a:latin typeface="Calibri"/>
                <a:cs typeface="Calibri"/>
              </a:rPr>
              <a:t>4.</a:t>
            </a:r>
            <a:endParaRPr lang="es-CO" sz="1200" spc="300" dirty="0">
              <a:solidFill>
                <a:srgbClr val="88C136"/>
              </a:solidFill>
            </a:endParaRPr>
          </a:p>
        </p:txBody>
      </p:sp>
      <p:sp>
        <p:nvSpPr>
          <p:cNvPr id="23" name="Rectángulo 22">
            <a:extLst>
              <a:ext uri="{FF2B5EF4-FFF2-40B4-BE49-F238E27FC236}">
                <a16:creationId xmlns="" xmlns:a16="http://schemas.microsoft.com/office/drawing/2014/main" id="{55641B74-81FB-0C48-9B6B-963629049069}"/>
              </a:ext>
            </a:extLst>
          </p:cNvPr>
          <p:cNvSpPr/>
          <p:nvPr/>
        </p:nvSpPr>
        <p:spPr>
          <a:xfrm>
            <a:off x="3602360" y="2439052"/>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Ejercicio proyecto por equipos</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352014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779047" y="695569"/>
            <a:ext cx="620009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Apropiación de cultura – </a:t>
            </a:r>
          </a:p>
          <a:p>
            <a:pPr algn="l"/>
            <a:r>
              <a:rPr lang="es-ES_tradnl" sz="2400" b="1" spc="300" dirty="0" smtClean="0">
                <a:solidFill>
                  <a:schemeClr val="tx1">
                    <a:lumMod val="65000"/>
                    <a:lumOff val="35000"/>
                  </a:schemeClr>
                </a:solidFill>
                <a:latin typeface="Calibri"/>
                <a:cs typeface="Calibri"/>
              </a:rPr>
              <a:t>(Revista – Pantallas - Portal)</a:t>
            </a:r>
            <a:endParaRPr lang="es-CO" sz="2400" spc="300" dirty="0">
              <a:solidFill>
                <a:schemeClr val="tx1">
                  <a:lumMod val="65000"/>
                  <a:lumOff val="35000"/>
                </a:schemeClr>
              </a:solidFill>
            </a:endParaRPr>
          </a:p>
        </p:txBody>
      </p:sp>
      <p:sp>
        <p:nvSpPr>
          <p:cNvPr id="4" name="Rectángulo 3"/>
          <p:cNvSpPr/>
          <p:nvPr/>
        </p:nvSpPr>
        <p:spPr>
          <a:xfrm>
            <a:off x="735908" y="1780526"/>
            <a:ext cx="2515291" cy="2923877"/>
          </a:xfrm>
          <a:prstGeom prst="rect">
            <a:avLst/>
          </a:prstGeom>
        </p:spPr>
        <p:txBody>
          <a:bodyPr wrap="square">
            <a:spAutoFit/>
          </a:bodyPr>
          <a:lstStyle/>
          <a:p>
            <a:pPr marL="285750" indent="-285750">
              <a:buFont typeface="Arial" panose="020B0604020202020204" pitchFamily="34" charset="0"/>
              <a:buChar char="•"/>
            </a:pPr>
            <a:r>
              <a:rPr lang="es-CO" sz="2400" dirty="0" smtClean="0">
                <a:solidFill>
                  <a:schemeClr val="tx1">
                    <a:lumMod val="65000"/>
                    <a:lumOff val="35000"/>
                  </a:schemeClr>
                </a:solidFill>
              </a:rPr>
              <a:t>Informar</a:t>
            </a:r>
          </a:p>
          <a:p>
            <a:pPr marL="285750" indent="-285750">
              <a:buFont typeface="Arial" panose="020B0604020202020204" pitchFamily="34" charset="0"/>
              <a:buChar char="•"/>
            </a:pPr>
            <a:r>
              <a:rPr lang="es-CO" sz="2400" dirty="0" smtClean="0">
                <a:solidFill>
                  <a:schemeClr val="tx1">
                    <a:lumMod val="65000"/>
                    <a:lumOff val="35000"/>
                  </a:schemeClr>
                </a:solidFill>
              </a:rPr>
              <a:t>Entretener</a:t>
            </a:r>
          </a:p>
          <a:p>
            <a:pPr marL="285750" indent="-285750">
              <a:buFont typeface="Arial" panose="020B0604020202020204" pitchFamily="34" charset="0"/>
              <a:buChar char="•"/>
            </a:pPr>
            <a:r>
              <a:rPr lang="es-CO" sz="2400" dirty="0" smtClean="0">
                <a:solidFill>
                  <a:schemeClr val="tx1">
                    <a:lumMod val="65000"/>
                    <a:lumOff val="35000"/>
                  </a:schemeClr>
                </a:solidFill>
              </a:rPr>
              <a:t>Motivar</a:t>
            </a:r>
          </a:p>
          <a:p>
            <a:pPr marL="285750" indent="-285750">
              <a:buFont typeface="Arial" panose="020B0604020202020204" pitchFamily="34" charset="0"/>
              <a:buChar char="•"/>
            </a:pPr>
            <a:r>
              <a:rPr lang="es-CO" sz="2400" dirty="0" smtClean="0">
                <a:solidFill>
                  <a:schemeClr val="tx1">
                    <a:lumMod val="65000"/>
                    <a:lumOff val="35000"/>
                  </a:schemeClr>
                </a:solidFill>
              </a:rPr>
              <a:t>Culturizar</a:t>
            </a: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1600" dirty="0">
              <a:solidFill>
                <a:schemeClr val="tx1">
                  <a:lumMod val="65000"/>
                  <a:lumOff val="35000"/>
                </a:schemeClr>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199" y="1153688"/>
            <a:ext cx="3837842" cy="3837842"/>
          </a:xfrm>
          <a:prstGeom prst="rect">
            <a:avLst/>
          </a:prstGeom>
        </p:spPr>
      </p:pic>
    </p:spTree>
    <p:extLst>
      <p:ext uri="{BB962C8B-B14F-4D97-AF65-F5344CB8AC3E}">
        <p14:creationId xmlns:p14="http://schemas.microsoft.com/office/powerpoint/2010/main" val="1614147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t="20220" b="11477"/>
          <a:stretch/>
        </p:blipFill>
        <p:spPr>
          <a:xfrm>
            <a:off x="2757817" y="203198"/>
            <a:ext cx="5154283" cy="2532185"/>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649" y="2502275"/>
            <a:ext cx="1485412" cy="1485412"/>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702" y="2778897"/>
            <a:ext cx="2682531" cy="1495181"/>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544" y="350133"/>
            <a:ext cx="1799676" cy="1799676"/>
          </a:xfrm>
          <a:prstGeom prst="rect">
            <a:avLst/>
          </a:prstGeom>
        </p:spPr>
      </p:pic>
    </p:spTree>
    <p:extLst>
      <p:ext uri="{BB962C8B-B14F-4D97-AF65-F5344CB8AC3E}">
        <p14:creationId xmlns:p14="http://schemas.microsoft.com/office/powerpoint/2010/main" val="36690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Ejercicio proyecto por equipos</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077218"/>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Armar el </a:t>
            </a:r>
            <a:r>
              <a:rPr lang="es-CO" sz="1600" dirty="0" err="1" smtClean="0">
                <a:solidFill>
                  <a:schemeClr val="tx1">
                    <a:lumMod val="65000"/>
                    <a:lumOff val="35000"/>
                  </a:schemeClr>
                </a:solidFill>
              </a:rPr>
              <a:t>backlog</a:t>
            </a:r>
            <a:r>
              <a:rPr lang="es-CO" sz="1600" dirty="0" smtClean="0">
                <a:solidFill>
                  <a:schemeClr val="tx1">
                    <a:lumMod val="65000"/>
                    <a:lumOff val="35000"/>
                  </a:schemeClr>
                </a:solidFill>
              </a:rPr>
              <a:t> del proyecto</a:t>
            </a:r>
          </a:p>
          <a:p>
            <a:pPr marL="285750" indent="-285750" algn="just">
              <a:buFont typeface="Arial" panose="020B0604020202020204" pitchFamily="34" charset="0"/>
              <a:buChar char="•"/>
            </a:pPr>
            <a:r>
              <a:rPr lang="es-CO" sz="1600" dirty="0" smtClean="0">
                <a:solidFill>
                  <a:schemeClr val="tx1">
                    <a:lumMod val="65000"/>
                    <a:lumOff val="35000"/>
                  </a:schemeClr>
                </a:solidFill>
              </a:rPr>
              <a:t>Definir sistema de medición de esfuerzo</a:t>
            </a:r>
          </a:p>
          <a:p>
            <a:pPr marL="285750" indent="-285750" algn="just">
              <a:buFont typeface="Arial" panose="020B0604020202020204" pitchFamily="34" charset="0"/>
              <a:buChar char="•"/>
            </a:pPr>
            <a:r>
              <a:rPr lang="es-CO" sz="1600" dirty="0" smtClean="0">
                <a:solidFill>
                  <a:schemeClr val="tx1">
                    <a:lumMod val="65000"/>
                    <a:lumOff val="35000"/>
                  </a:schemeClr>
                </a:solidFill>
              </a:rPr>
              <a:t>Planear primer Sprint</a:t>
            </a:r>
          </a:p>
          <a:p>
            <a:pPr marL="285750" indent="-285750" algn="just">
              <a:buFont typeface="Arial" panose="020B0604020202020204" pitchFamily="34" charset="0"/>
              <a:buChar char="•"/>
            </a:pPr>
            <a:r>
              <a:rPr lang="es-CO" sz="1600" dirty="0" smtClean="0">
                <a:solidFill>
                  <a:schemeClr val="tx1">
                    <a:lumMod val="65000"/>
                    <a:lumOff val="35000"/>
                  </a:schemeClr>
                </a:solidFill>
              </a:rPr>
              <a:t>¡Comenzar!</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4161937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Banco de oportunidades (metro)</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800767"/>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Inducción de seguridad</a:t>
            </a:r>
          </a:p>
          <a:p>
            <a:pPr marL="285750" indent="-285750" algn="just">
              <a:buFont typeface="Arial" panose="020B0604020202020204" pitchFamily="34" charset="0"/>
              <a:buChar char="•"/>
            </a:pPr>
            <a:r>
              <a:rPr lang="es-CO" sz="1600" dirty="0" smtClean="0">
                <a:solidFill>
                  <a:schemeClr val="tx1">
                    <a:lumMod val="65000"/>
                    <a:lumOff val="35000"/>
                  </a:schemeClr>
                </a:solidFill>
              </a:rPr>
              <a:t>Filas</a:t>
            </a:r>
          </a:p>
          <a:p>
            <a:pPr marL="285750" indent="-285750" algn="just">
              <a:buFont typeface="Arial" panose="020B0604020202020204" pitchFamily="34" charset="0"/>
              <a:buChar char="•"/>
            </a:pPr>
            <a:r>
              <a:rPr lang="es-CO" sz="1600" dirty="0" smtClean="0">
                <a:solidFill>
                  <a:schemeClr val="tx1">
                    <a:lumMod val="65000"/>
                    <a:lumOff val="35000"/>
                  </a:schemeClr>
                </a:solidFill>
              </a:rPr>
              <a:t>Movilidad reducida</a:t>
            </a:r>
          </a:p>
          <a:p>
            <a:pPr marL="285750" indent="-285750" algn="just">
              <a:buFont typeface="Arial" panose="020B0604020202020204" pitchFamily="34" charset="0"/>
              <a:buChar char="•"/>
            </a:pPr>
            <a:r>
              <a:rPr lang="es-CO" sz="1600" dirty="0" smtClean="0">
                <a:solidFill>
                  <a:schemeClr val="tx1">
                    <a:lumMod val="65000"/>
                    <a:lumOff val="35000"/>
                  </a:schemeClr>
                </a:solidFill>
              </a:rPr>
              <a:t>Sistema de bicicletas </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Estaciones sin bicicletas</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Bicicletas fantasmas</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Domingo sin servicio</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Zonas de cobertura </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Renovación cívica</a:t>
            </a:r>
          </a:p>
          <a:p>
            <a:pPr marL="285750" indent="-285750" algn="just">
              <a:buFont typeface="Arial" panose="020B0604020202020204" pitchFamily="34" charset="0"/>
              <a:buChar char="•"/>
            </a:pPr>
            <a:r>
              <a:rPr lang="es-CO" sz="1600" dirty="0" smtClean="0">
                <a:solidFill>
                  <a:schemeClr val="tx1">
                    <a:lumMod val="65000"/>
                    <a:lumOff val="35000"/>
                  </a:schemeClr>
                </a:solidFill>
              </a:rPr>
              <a:t>Taquilla interna</a:t>
            </a:r>
          </a:p>
          <a:p>
            <a:pPr marL="285750" indent="-285750" algn="just">
              <a:buFont typeface="Arial" panose="020B0604020202020204" pitchFamily="34" charset="0"/>
              <a:buChar char="•"/>
            </a:pPr>
            <a:r>
              <a:rPr lang="es-CO" sz="1600" dirty="0" smtClean="0">
                <a:solidFill>
                  <a:schemeClr val="tx1">
                    <a:lumMod val="65000"/>
                    <a:lumOff val="35000"/>
                  </a:schemeClr>
                </a:solidFill>
              </a:rPr>
              <a:t>Múltiples tarjetas, conflicto entre ellas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2971047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EC1497F1-86F4-6A4D-9C05-9BEF4A88CB54}"/>
              </a:ext>
            </a:extLst>
          </p:cNvPr>
          <p:cNvPicPr>
            <a:picLocks noChangeAspect="1"/>
          </p:cNvPicPr>
          <p:nvPr/>
        </p:nvPicPr>
        <p:blipFill>
          <a:blip r:embed="rId3"/>
          <a:stretch>
            <a:fillRect/>
          </a:stretch>
        </p:blipFill>
        <p:spPr>
          <a:xfrm>
            <a:off x="3175000" y="2076450"/>
            <a:ext cx="2794000" cy="990600"/>
          </a:xfrm>
          <a:prstGeom prst="rect">
            <a:avLst/>
          </a:prstGeom>
        </p:spPr>
      </p:pic>
    </p:spTree>
    <p:extLst>
      <p:ext uri="{BB962C8B-B14F-4D97-AF65-F5344CB8AC3E}">
        <p14:creationId xmlns:p14="http://schemas.microsoft.com/office/powerpoint/2010/main" val="3568440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Seguimiento actividad personal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1938992"/>
          </a:xfrm>
          <a:prstGeom prst="rect">
            <a:avLst/>
          </a:prstGeom>
          <a:noFill/>
        </p:spPr>
        <p:txBody>
          <a:bodyPr wrap="square" rtlCol="0">
            <a:spAutoFit/>
          </a:bodyPr>
          <a:lstStyle/>
          <a:p>
            <a:pPr marL="457200" indent="-457200" algn="just">
              <a:buFont typeface="+mj-lt"/>
              <a:buAutoNum type="arabicPeriod"/>
            </a:pPr>
            <a:r>
              <a:rPr lang="es-CO" sz="2000" dirty="0" smtClean="0">
                <a:solidFill>
                  <a:schemeClr val="tx1">
                    <a:lumMod val="65000"/>
                    <a:lumOff val="35000"/>
                  </a:schemeClr>
                </a:solidFill>
              </a:rPr>
              <a:t>En máximo un minuto, cada participante contará su experiencia.</a:t>
            </a:r>
          </a:p>
          <a:p>
            <a:pPr marL="457200" indent="-457200" algn="just">
              <a:buFont typeface="+mj-lt"/>
              <a:buAutoNum type="arabicPeriod"/>
            </a:pPr>
            <a:r>
              <a:rPr lang="es-CO" sz="2000" dirty="0" smtClean="0">
                <a:solidFill>
                  <a:schemeClr val="tx1">
                    <a:lumMod val="65000"/>
                    <a:lumOff val="35000"/>
                  </a:schemeClr>
                </a:solidFill>
              </a:rPr>
              <a:t>Respondiendo a tres preguntas:</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he hecho?</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voy a hacer?</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dificultades tengo?</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420997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Reto personal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062103"/>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Escoger un desafío físico al cual se quiera enfrentar.</a:t>
            </a:r>
          </a:p>
          <a:p>
            <a:pPr marL="285750" indent="-285750" algn="just">
              <a:buFont typeface="Arial" panose="020B0604020202020204" pitchFamily="34" charset="0"/>
              <a:buChar char="•"/>
            </a:pPr>
            <a:r>
              <a:rPr lang="es-CO" sz="1600" dirty="0" smtClean="0">
                <a:solidFill>
                  <a:schemeClr val="tx1">
                    <a:lumMod val="65000"/>
                    <a:lumOff val="35000"/>
                  </a:schemeClr>
                </a:solidFill>
              </a:rPr>
              <a:t>Realice los pasos que se hicieron con el proyecto de ejemplo en clase</a:t>
            </a:r>
          </a:p>
          <a:p>
            <a:pPr marL="285750" indent="-285750" algn="just">
              <a:buFont typeface="Arial" panose="020B0604020202020204" pitchFamily="34" charset="0"/>
              <a:buChar char="•"/>
            </a:pPr>
            <a:r>
              <a:rPr lang="es-CO" sz="1600" dirty="0" smtClean="0">
                <a:solidFill>
                  <a:schemeClr val="tx1">
                    <a:lumMod val="65000"/>
                    <a:lumOff val="35000"/>
                  </a:schemeClr>
                </a:solidFill>
              </a:rPr>
              <a:t>Haga seguimiento usando </a:t>
            </a:r>
            <a:r>
              <a:rPr lang="es-CO" sz="1600" dirty="0" err="1" smtClean="0">
                <a:solidFill>
                  <a:schemeClr val="tx1">
                    <a:lumMod val="65000"/>
                    <a:lumOff val="35000"/>
                  </a:schemeClr>
                </a:solidFill>
              </a:rPr>
              <a:t>meetings</a:t>
            </a:r>
            <a:r>
              <a:rPr lang="es-CO" sz="1600" dirty="0" smtClean="0">
                <a:solidFill>
                  <a:schemeClr val="tx1">
                    <a:lumMod val="65000"/>
                    <a:lumOff val="35000"/>
                  </a:schemeClr>
                </a:solidFill>
              </a:rPr>
              <a:t> – personales</a:t>
            </a:r>
          </a:p>
          <a:p>
            <a:pPr marL="285750" indent="-285750" algn="just">
              <a:buFont typeface="Arial" panose="020B0604020202020204" pitchFamily="34" charset="0"/>
              <a:buChar char="•"/>
            </a:pPr>
            <a:r>
              <a:rPr lang="es-CO" sz="1600" dirty="0" smtClean="0">
                <a:solidFill>
                  <a:schemeClr val="tx1">
                    <a:lumMod val="65000"/>
                    <a:lumOff val="35000"/>
                  </a:schemeClr>
                </a:solidFill>
              </a:rPr>
              <a:t>Incremente el esfuerzo cada semana</a:t>
            </a:r>
          </a:p>
          <a:p>
            <a:pPr marL="285750" indent="-285750" algn="just">
              <a:buFont typeface="Arial" panose="020B0604020202020204" pitchFamily="34" charset="0"/>
              <a:buChar char="•"/>
            </a:pPr>
            <a:r>
              <a:rPr lang="es-CO" sz="1600" dirty="0" smtClean="0">
                <a:solidFill>
                  <a:schemeClr val="tx1">
                    <a:lumMod val="65000"/>
                    <a:lumOff val="35000"/>
                  </a:schemeClr>
                </a:solidFill>
              </a:rPr>
              <a:t>Registre sus avance en un </a:t>
            </a:r>
            <a:r>
              <a:rPr lang="es-CO" sz="1600" dirty="0" err="1" smtClean="0">
                <a:solidFill>
                  <a:schemeClr val="tx1">
                    <a:lumMod val="65000"/>
                    <a:lumOff val="35000"/>
                  </a:schemeClr>
                </a:solidFill>
              </a:rPr>
              <a:t>burndown</a:t>
            </a:r>
            <a:r>
              <a:rPr lang="es-CO" sz="1600" dirty="0" smtClean="0">
                <a:solidFill>
                  <a:schemeClr val="tx1">
                    <a:lumMod val="65000"/>
                    <a:lumOff val="35000"/>
                  </a:schemeClr>
                </a:solidFill>
              </a:rPr>
              <a:t> chart</a:t>
            </a:r>
          </a:p>
          <a:p>
            <a:pPr marL="285750" indent="-285750" algn="just">
              <a:buFont typeface="Arial" panose="020B0604020202020204" pitchFamily="34" charset="0"/>
              <a:buChar char="•"/>
            </a:pPr>
            <a:r>
              <a:rPr lang="es-CO" sz="1600" dirty="0" smtClean="0">
                <a:solidFill>
                  <a:schemeClr val="tx1">
                    <a:lumMod val="65000"/>
                    <a:lumOff val="35000"/>
                  </a:schemeClr>
                </a:solidFill>
              </a:rPr>
              <a:t>No hay excusas, intente terminar a toda costa, mientras que sea algo que disfrute y haga bien</a:t>
            </a:r>
          </a:p>
        </p:txBody>
      </p:sp>
    </p:spTree>
    <p:extLst>
      <p:ext uri="{BB962C8B-B14F-4D97-AF65-F5344CB8AC3E}">
        <p14:creationId xmlns:p14="http://schemas.microsoft.com/office/powerpoint/2010/main" val="2849598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7026" r="20733"/>
          <a:stretch/>
        </p:blipFill>
        <p:spPr>
          <a:xfrm>
            <a:off x="296779" y="660400"/>
            <a:ext cx="2614864" cy="3482047"/>
          </a:xfrm>
          <a:prstGeom prst="rect">
            <a:avLst/>
          </a:prstGeom>
        </p:spPr>
      </p:pic>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
        <p:nvSpPr>
          <p:cNvPr id="10"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err="1" smtClean="0">
                <a:solidFill>
                  <a:schemeClr val="tx1">
                    <a:lumMod val="65000"/>
                    <a:lumOff val="35000"/>
                  </a:schemeClr>
                </a:solidFill>
                <a:latin typeface="Calibri"/>
                <a:cs typeface="Calibri"/>
              </a:rPr>
              <a:t>Bonus</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track</a:t>
            </a:r>
            <a:r>
              <a:rPr lang="es-ES_tradnl" sz="2400" b="1" spc="300" dirty="0" smtClean="0">
                <a:solidFill>
                  <a:schemeClr val="tx1">
                    <a:lumMod val="65000"/>
                    <a:lumOff val="35000"/>
                  </a:schemeClr>
                </a:solidFill>
                <a:latin typeface="Calibri"/>
                <a:cs typeface="Calibri"/>
              </a:rPr>
              <a:t> MVP</a:t>
            </a:r>
            <a:endParaRPr lang="es-CO" sz="2400" spc="300" dirty="0">
              <a:solidFill>
                <a:schemeClr val="tx1">
                  <a:lumMod val="65000"/>
                  <a:lumOff val="35000"/>
                </a:schemeClr>
              </a:solidFill>
            </a:endParaRPr>
          </a:p>
        </p:txBody>
      </p:sp>
      <p:sp>
        <p:nvSpPr>
          <p:cNvPr id="11" name="Título 1">
            <a:extLst>
              <a:ext uri="{FF2B5EF4-FFF2-40B4-BE49-F238E27FC236}">
                <a16:creationId xmlns="" xmlns:a16="http://schemas.microsoft.com/office/drawing/2014/main" id="{54DD20EE-4C08-C348-8823-224F43775DE5}"/>
              </a:ext>
            </a:extLst>
          </p:cNvPr>
          <p:cNvSpPr txBox="1">
            <a:spLocks/>
          </p:cNvSpPr>
          <p:nvPr/>
        </p:nvSpPr>
        <p:spPr>
          <a:xfrm>
            <a:off x="3405983" y="1321786"/>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600" dirty="0" smtClean="0">
                <a:solidFill>
                  <a:srgbClr val="88C136"/>
                </a:solidFill>
                <a:latin typeface="Calibri"/>
                <a:cs typeface="Calibri"/>
              </a:rPr>
              <a:t>Iterar es la clave</a:t>
            </a:r>
            <a:endParaRPr lang="es-CO" sz="1600" dirty="0">
              <a:solidFill>
                <a:srgbClr val="88C136"/>
              </a:solidFill>
            </a:endParaRPr>
          </a:p>
        </p:txBody>
      </p:sp>
      <p:sp>
        <p:nvSpPr>
          <p:cNvPr id="12" name="Rectángulo 11">
            <a:extLst>
              <a:ext uri="{FF2B5EF4-FFF2-40B4-BE49-F238E27FC236}">
                <a16:creationId xmlns="" xmlns:a16="http://schemas.microsoft.com/office/drawing/2014/main" id="{62AC0AAF-18CC-5248-890C-136B7E0A9907}"/>
              </a:ext>
            </a:extLst>
          </p:cNvPr>
          <p:cNvSpPr/>
          <p:nvPr/>
        </p:nvSpPr>
        <p:spPr>
          <a:xfrm>
            <a:off x="3405983" y="1743189"/>
            <a:ext cx="3881911" cy="1569660"/>
          </a:xfrm>
          <a:prstGeom prst="rect">
            <a:avLst/>
          </a:prstGeom>
          <a:noFill/>
        </p:spPr>
        <p:txBody>
          <a:bodyPr wrap="square" rtlCol="0">
            <a:spAutoFit/>
          </a:bodyPr>
          <a:lstStyle/>
          <a:p>
            <a:pPr algn="just"/>
            <a:r>
              <a:rPr lang="es-CO" sz="1200" dirty="0" smtClean="0">
                <a:solidFill>
                  <a:schemeClr val="tx1">
                    <a:lumMod val="65000"/>
                    <a:lumOff val="35000"/>
                  </a:schemeClr>
                </a:solidFill>
              </a:rPr>
              <a:t>Vamos de piedra en piedra, mejorando a cada paso, alcanzando hitos uno a la vez. Planificando a tiempos cortos buscando siempre alcanzar una zona segura, tangible estable.</a:t>
            </a:r>
          </a:p>
          <a:p>
            <a:pPr algn="just"/>
            <a:endParaRPr lang="es-CO" sz="1200" dirty="0">
              <a:solidFill>
                <a:schemeClr val="tx1">
                  <a:lumMod val="65000"/>
                  <a:lumOff val="35000"/>
                </a:schemeClr>
              </a:solidFill>
            </a:endParaRPr>
          </a:p>
          <a:p>
            <a:pPr algn="just"/>
            <a:r>
              <a:rPr lang="es-CO" sz="1200" dirty="0" smtClean="0">
                <a:solidFill>
                  <a:schemeClr val="tx1">
                    <a:lumMod val="65000"/>
                    <a:lumOff val="35000"/>
                  </a:schemeClr>
                </a:solidFill>
              </a:rPr>
              <a:t>Una acción un solo día no genera un cambio, es cuando creamos un hábito que se generan resultados. Piloto automático bueno.</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187540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 y="577605"/>
            <a:ext cx="6896100" cy="3667125"/>
          </a:xfrm>
          <a:prstGeom prst="rect">
            <a:avLst/>
          </a:prstGeom>
        </p:spPr>
      </p:pic>
    </p:spTree>
    <p:extLst>
      <p:ext uri="{BB962C8B-B14F-4D97-AF65-F5344CB8AC3E}">
        <p14:creationId xmlns:p14="http://schemas.microsoft.com/office/powerpoint/2010/main" val="2339416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38215" y="2044974"/>
            <a:ext cx="5134708" cy="1323439"/>
          </a:xfrm>
          <a:prstGeom prst="rect">
            <a:avLst/>
          </a:prstGeom>
        </p:spPr>
        <p:txBody>
          <a:bodyPr wrap="square">
            <a:spAutoFit/>
          </a:bodyPr>
          <a:lstStyle/>
          <a:p>
            <a:pPr marL="342900" indent="-342900">
              <a:buFont typeface="Arial" panose="020B0604020202020204" pitchFamily="34" charset="0"/>
              <a:buChar char="•"/>
            </a:pPr>
            <a:r>
              <a:rPr lang="es-CO" sz="2000" dirty="0" err="1" smtClean="0">
                <a:solidFill>
                  <a:schemeClr val="tx1">
                    <a:lumMod val="65000"/>
                    <a:lumOff val="35000"/>
                  </a:schemeClr>
                </a:solidFill>
                <a:hlinkClick r:id="rId4"/>
              </a:rPr>
              <a:t>Dawn</a:t>
            </a:r>
            <a:r>
              <a:rPr lang="es-CO" sz="2000" dirty="0" smtClean="0">
                <a:solidFill>
                  <a:schemeClr val="tx1">
                    <a:lumMod val="65000"/>
                    <a:lumOff val="35000"/>
                  </a:schemeClr>
                </a:solidFill>
                <a:hlinkClick r:id="rId4"/>
              </a:rPr>
              <a:t> of </a:t>
            </a:r>
            <a:r>
              <a:rPr lang="es-CO" sz="2000" dirty="0" err="1" smtClean="0">
                <a:solidFill>
                  <a:schemeClr val="tx1">
                    <a:lumMod val="65000"/>
                    <a:lumOff val="35000"/>
                  </a:schemeClr>
                </a:solidFill>
                <a:hlinkClick r:id="rId4"/>
              </a:rPr>
              <a:t>Rektwood</a:t>
            </a:r>
            <a:endParaRPr lang="es-CO" sz="2000" dirty="0">
              <a:solidFill>
                <a:schemeClr val="tx1">
                  <a:lumMod val="65000"/>
                  <a:lumOff val="35000"/>
                </a:schemeClr>
              </a:solidFill>
            </a:endParaRPr>
          </a:p>
          <a:p>
            <a:pPr marL="342900" indent="-342900">
              <a:buFont typeface="Arial" panose="020B0604020202020204" pitchFamily="34" charset="0"/>
              <a:buChar char="•"/>
            </a:pPr>
            <a:r>
              <a:rPr lang="es-CO" sz="2000" dirty="0" err="1" smtClean="0">
                <a:solidFill>
                  <a:schemeClr val="tx1">
                    <a:lumMod val="65000"/>
                    <a:lumOff val="35000"/>
                  </a:schemeClr>
                </a:solidFill>
                <a:hlinkClick r:id="rId5"/>
              </a:rPr>
              <a:t>Standlan</a:t>
            </a:r>
            <a:endParaRPr lang="es-CO" sz="2000" dirty="0">
              <a:solidFill>
                <a:schemeClr val="tx1">
                  <a:lumMod val="65000"/>
                  <a:lumOff val="35000"/>
                </a:schemeClr>
              </a:solidFill>
            </a:endParaRPr>
          </a:p>
          <a:p>
            <a:pPr marL="342900" indent="-342900">
              <a:buFont typeface="Arial" panose="020B0604020202020204" pitchFamily="34" charset="0"/>
              <a:buChar char="•"/>
            </a:pPr>
            <a:r>
              <a:rPr lang="es-CO" sz="2000" dirty="0" smtClean="0">
                <a:solidFill>
                  <a:schemeClr val="tx1">
                    <a:lumMod val="65000"/>
                    <a:lumOff val="35000"/>
                  </a:schemeClr>
                </a:solidFill>
                <a:hlinkClick r:id="rId6"/>
              </a:rPr>
              <a:t>Ven a la U</a:t>
            </a:r>
            <a:endParaRPr lang="es-CO" sz="2000" dirty="0" smtClean="0">
              <a:solidFill>
                <a:schemeClr val="tx1">
                  <a:lumMod val="65000"/>
                  <a:lumOff val="35000"/>
                </a:schemeClr>
              </a:solidFill>
            </a:endParaRPr>
          </a:p>
          <a:p>
            <a:pPr marL="342900" indent="-342900">
              <a:buFont typeface="Arial" panose="020B0604020202020204" pitchFamily="34" charset="0"/>
              <a:buChar char="•"/>
            </a:pPr>
            <a:r>
              <a:rPr lang="es-CO" sz="2000" dirty="0" err="1" smtClean="0">
                <a:solidFill>
                  <a:schemeClr val="tx1">
                    <a:lumMod val="65000"/>
                    <a:lumOff val="35000"/>
                  </a:schemeClr>
                </a:solidFill>
                <a:hlinkClick r:id="rId7"/>
              </a:rPr>
              <a:t>JugAr</a:t>
            </a:r>
            <a:endParaRPr lang="es-CO" sz="2000" dirty="0">
              <a:solidFill>
                <a:schemeClr val="tx1">
                  <a:lumMod val="65000"/>
                  <a:lumOff val="35000"/>
                </a:schemeClr>
              </a:solidFill>
            </a:endParaRPr>
          </a:p>
        </p:txBody>
      </p:sp>
      <p:sp>
        <p:nvSpPr>
          <p:cNvPr id="5"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¿Como entregar valor?</a:t>
            </a:r>
          </a:p>
          <a:p>
            <a:r>
              <a:rPr lang="es-ES_tradnl" sz="2400" b="1" spc="300" dirty="0" smtClean="0">
                <a:solidFill>
                  <a:schemeClr val="tx1">
                    <a:lumMod val="65000"/>
                    <a:lumOff val="35000"/>
                  </a:schemeClr>
                </a:solidFill>
                <a:latin typeface="Calibri"/>
                <a:cs typeface="Calibri"/>
              </a:rPr>
              <a:t>¿No sabe por donde empezar?</a:t>
            </a:r>
            <a:endParaRPr lang="es-CO" sz="2400" spc="300" dirty="0">
              <a:solidFill>
                <a:schemeClr val="tx1">
                  <a:lumMod val="65000"/>
                  <a:lumOff val="35000"/>
                </a:schemeClr>
              </a:solidFill>
            </a:endParaRPr>
          </a:p>
        </p:txBody>
      </p:sp>
    </p:spTree>
    <p:extLst>
      <p:ext uri="{BB962C8B-B14F-4D97-AF65-F5344CB8AC3E}">
        <p14:creationId xmlns:p14="http://schemas.microsoft.com/office/powerpoint/2010/main" val="2252277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200" b="1" spc="300" dirty="0" smtClean="0">
                <a:solidFill>
                  <a:schemeClr val="tx1">
                    <a:lumMod val="65000"/>
                    <a:lumOff val="35000"/>
                  </a:schemeClr>
                </a:solidFill>
                <a:latin typeface="Calibri"/>
                <a:cs typeface="Calibri"/>
              </a:rPr>
              <a:t>Innovar es ser original (téngase </a:t>
            </a:r>
            <a:r>
              <a:rPr lang="es-ES_tradnl" sz="2200" b="1" spc="300" dirty="0" err="1" smtClean="0">
                <a:solidFill>
                  <a:schemeClr val="tx1">
                    <a:lumMod val="65000"/>
                    <a:lumOff val="35000"/>
                  </a:schemeClr>
                </a:solidFill>
                <a:latin typeface="Calibri"/>
                <a:cs typeface="Calibri"/>
              </a:rPr>
              <a:t>fé</a:t>
            </a:r>
            <a:r>
              <a:rPr lang="es-ES_tradnl" sz="2200" b="1" spc="300" dirty="0" smtClean="0">
                <a:solidFill>
                  <a:schemeClr val="tx1">
                    <a:lumMod val="65000"/>
                    <a:lumOff val="35000"/>
                  </a:schemeClr>
                </a:solidFill>
                <a:latin typeface="Calibri"/>
                <a:cs typeface="Calibri"/>
              </a:rPr>
              <a:t>)</a:t>
            </a:r>
            <a:endParaRPr lang="es-CO" sz="22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1938992"/>
          </a:xfrm>
          <a:prstGeom prst="rect">
            <a:avLst/>
          </a:prstGeom>
          <a:noFill/>
        </p:spPr>
        <p:txBody>
          <a:bodyPr wrap="square" rtlCol="0">
            <a:spAutoFit/>
          </a:bodyPr>
          <a:lstStyle/>
          <a:p>
            <a:r>
              <a:rPr lang="es-CO" sz="2000" dirty="0" smtClean="0">
                <a:solidFill>
                  <a:schemeClr val="tx1">
                    <a:lumMod val="65000"/>
                    <a:lumOff val="35000"/>
                  </a:schemeClr>
                </a:solidFill>
              </a:rPr>
              <a:t>Tomar la iniciativa y dudar de la opción por defecto y probar una opción mejor.</a:t>
            </a:r>
          </a:p>
          <a:p>
            <a:endParaRPr lang="es-CO" sz="2000" dirty="0">
              <a:solidFill>
                <a:schemeClr val="tx1">
                  <a:lumMod val="65000"/>
                  <a:lumOff val="35000"/>
                </a:schemeClr>
              </a:solidFill>
            </a:endParaRPr>
          </a:p>
          <a:p>
            <a:r>
              <a:rPr lang="es-CO" sz="2000" dirty="0" smtClean="0">
                <a:solidFill>
                  <a:schemeClr val="tx1">
                    <a:lumMod val="65000"/>
                    <a:lumOff val="35000"/>
                  </a:schemeClr>
                </a:solidFill>
              </a:rPr>
              <a:t>Cuando tenga dudas no las deje ir, aprovéchelas.</a:t>
            </a:r>
          </a:p>
          <a:p>
            <a:endParaRPr lang="es-CO" sz="2000" dirty="0">
              <a:solidFill>
                <a:schemeClr val="tx1">
                  <a:lumMod val="65000"/>
                  <a:lumOff val="35000"/>
                </a:schemeClr>
              </a:solidFill>
            </a:endParaRPr>
          </a:p>
          <a:p>
            <a:r>
              <a:rPr lang="es-CO" sz="2000" dirty="0" smtClean="0">
                <a:solidFill>
                  <a:schemeClr val="tx1">
                    <a:lumMod val="65000"/>
                    <a:lumOff val="35000"/>
                  </a:schemeClr>
                </a:solidFill>
              </a:rPr>
              <a:t>Procrastine, para crear más ideas.</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1154465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1464</TotalTime>
  <Words>584</Words>
  <Application>Microsoft Office PowerPoint</Application>
  <PresentationFormat>Presentación en pantalla (16:9)</PresentationFormat>
  <Paragraphs>105</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Calibri Light</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xaca</cp:lastModifiedBy>
  <cp:revision>126</cp:revision>
  <dcterms:created xsi:type="dcterms:W3CDTF">2018-07-12T13:31:51Z</dcterms:created>
  <dcterms:modified xsi:type="dcterms:W3CDTF">2020-01-04T18:21:01Z</dcterms:modified>
</cp:coreProperties>
</file>